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Roboto Mono"/>
      <p:regular r:id="rId25"/>
      <p:bold r:id="rId26"/>
      <p:italic r:id="rId27"/>
      <p:boldItalic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bold.fntdata"/><Relationship Id="rId25" Type="http://schemas.openxmlformats.org/officeDocument/2006/relationships/font" Target="fonts/RobotoMono-regular.fntdata"/><Relationship Id="rId28" Type="http://schemas.openxmlformats.org/officeDocument/2006/relationships/font" Target="fonts/RobotoMono-boldItalic.fntdata"/><Relationship Id="rId27"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SwarmZoom"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ell_(biology)" TargetMode="External"/><Relationship Id="rId3" Type="http://schemas.openxmlformats.org/officeDocument/2006/relationships/hyperlink" Target="https://en.wikipedia.org/wiki/Cell_(biolog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0aafe256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0aafe256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Roboto"/>
                <a:ea typeface="Roboto"/>
                <a:cs typeface="Roboto"/>
                <a:sym typeface="Roboto"/>
              </a:rPr>
              <a:t>The application which builds a graph grammar takes an ASCII representation of a graph as input and prints an ASCII representation of the derived ruleset as output.</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en" sz="1600">
                <a:solidFill>
                  <a:schemeClr val="dk2"/>
                </a:solidFill>
                <a:latin typeface="Roboto"/>
                <a:ea typeface="Roboto"/>
                <a:cs typeface="Roboto"/>
                <a:sym typeface="Roboto"/>
              </a:rPr>
              <a:t>It is written in C++.</a:t>
            </a:r>
            <a:endParaRPr sz="1600">
              <a:solidFill>
                <a:schemeClr val="dk2"/>
              </a:solidFill>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0aafe256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0aafe256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A simplistic Arduino configuration was devised to simulate assembly events and show the state changes of individual nodes when assembly events occur.</a:t>
            </a:r>
            <a:endParaRPr>
              <a:solidFill>
                <a:schemeClr val="dk2"/>
              </a:solidFill>
              <a:latin typeface="Roboto"/>
              <a:ea typeface="Roboto"/>
              <a:cs typeface="Roboto"/>
              <a:sym typeface="Roboto"/>
            </a:endParaRPr>
          </a:p>
          <a:p>
            <a:pPr indent="-298450" lvl="0" marL="457200" rtl="0" algn="l">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Each board has an identical sketch uploaded to it.</a:t>
            </a:r>
            <a:endParaRPr>
              <a:solidFill>
                <a:schemeClr val="dk2"/>
              </a:solidFill>
              <a:latin typeface="Roboto"/>
              <a:ea typeface="Roboto"/>
              <a:cs typeface="Roboto"/>
              <a:sym typeface="Roboto"/>
            </a:endParaRPr>
          </a:p>
          <a:p>
            <a:pPr indent="-298450" lvl="0" marL="457200" rtl="0" algn="l">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Written and visual cues for output and input are included in the breadboarding configuration.</a:t>
            </a:r>
            <a:endParaRPr>
              <a:solidFill>
                <a:schemeClr val="dk2"/>
              </a:solidFill>
              <a:latin typeface="Roboto"/>
              <a:ea typeface="Roboto"/>
              <a:cs typeface="Roboto"/>
              <a:sym typeface="Roboto"/>
            </a:endParaRPr>
          </a:p>
          <a:p>
            <a:pPr indent="-298450" lvl="0" marL="457200" rtl="0" algn="l">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An assembly event is triggered manually using pushbuttons.</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The rules for the programmable nodes must be accessible in a executable program for that device. So, for each new ruleset, a new program must be created.</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To accomplish this, I wrote a code generator which parses the plain-text rule representation and encodes the rules and their associated labels in a predetermined data structure.</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0aafe256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0aafe256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Roboto"/>
                <a:ea typeface="Roboto"/>
                <a:cs typeface="Roboto"/>
                <a:sym typeface="Roboto"/>
              </a:rPr>
              <a:t>This 1-minute clip shows the Arduino prototype in action. The miniature camera view shows the physical devices being used to simulate a connection event in a system.</a:t>
            </a:r>
            <a:endParaRPr sz="16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chemeClr val="dk2"/>
                </a:solidFill>
                <a:latin typeface="Roboto"/>
                <a:ea typeface="Roboto"/>
                <a:cs typeface="Roboto"/>
                <a:sym typeface="Roboto"/>
              </a:rPr>
              <a:t>The screen view shows the output of each Arduino, documenting events and device state.</a:t>
            </a:r>
            <a:endParaRPr sz="16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chemeClr val="dk2"/>
                </a:solidFill>
                <a:latin typeface="Roboto"/>
                <a:ea typeface="Roboto"/>
                <a:cs typeface="Roboto"/>
                <a:sym typeface="Roboto"/>
              </a:rPr>
              <a:t>Full video is available at </a:t>
            </a:r>
            <a:r>
              <a:rPr lang="en" sz="1600" u="sng">
                <a:solidFill>
                  <a:schemeClr val="accent5"/>
                </a:solidFill>
                <a:latin typeface="Roboto"/>
                <a:ea typeface="Roboto"/>
                <a:cs typeface="Roboto"/>
                <a:sym typeface="Roboto"/>
                <a:hlinkClick r:id="rId2"/>
              </a:rPr>
              <a:t>https://bit.ly/SwarmZoom</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0aafe256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0aafe256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Document your work and, more importantly, your thought processes as you go</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Dig deeper into the concepts you don’t understand, even if it takes time to absorb the information</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Don’t be disappointed when your goals shift to align with your needs, or when something doesn’t work the first 28 times you try it</a:t>
            </a:r>
            <a:endParaRPr sz="1600">
              <a:solidFill>
                <a:schemeClr val="dk2"/>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0aafe256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0aafe256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5ffbed78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5ffbed78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5ffbed78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5ffbed78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Self-assembling biomolecular structures exist and can be found in the following systems and many others:</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Assembly of ribosomes, which creates proteins in living cells</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Protein folding</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Formation of receptor rafts for signaling on cell membranes</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Alignment of muscle fibers over macroscopic length scales</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Reversible filaments of the cytoskeleton</a:t>
            </a:r>
            <a:endParaRPr/>
          </a:p>
          <a:p>
            <a:pPr indent="0" lvl="0" marL="0" rtl="0" algn="l">
              <a:spcBef>
                <a:spcPts val="0"/>
              </a:spcBef>
              <a:spcAft>
                <a:spcPts val="0"/>
              </a:spcAft>
              <a:buNone/>
            </a:pPr>
            <a:r>
              <a:rPr lang="en"/>
              <a:t>Image A is an image of a single canonical peptide amphiphile. Image B is a carbon nanotube assembly of PA molecules.</a:t>
            </a:r>
            <a:endParaRPr/>
          </a:p>
          <a:p>
            <a:pPr indent="0" lvl="0" marL="0" rtl="0" algn="l">
              <a:spcBef>
                <a:spcPts val="0"/>
              </a:spcBef>
              <a:spcAft>
                <a:spcPts val="0"/>
              </a:spcAft>
              <a:buNone/>
            </a:pPr>
            <a:r>
              <a:rPr lang="en"/>
              <a:t>The PAs were developed in the 1990s and the early 2000s and could be used in various medical areas including: nanocarriers, nanodrugs, and imaging agents. However, perhaps their main potential is in regenerative medicine to culture and deliver</a:t>
            </a:r>
            <a:r>
              <a:rPr lang="en">
                <a:uFill>
                  <a:noFill/>
                </a:uFill>
                <a:hlinkClick r:id="rId2"/>
              </a:rPr>
              <a:t> </a:t>
            </a:r>
            <a:r>
              <a:rPr lang="en" u="sng">
                <a:solidFill>
                  <a:schemeClr val="hlink"/>
                </a:solidFill>
                <a:hlinkClick r:id="rId3"/>
              </a:rPr>
              <a:t>cells</a:t>
            </a:r>
            <a:r>
              <a:rPr lang="en"/>
              <a:t> and growth factors.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5ffbed78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5ffbed78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In robotics, self-governing machines (or </a:t>
            </a:r>
            <a:r>
              <a:rPr b="1" lang="en">
                <a:solidFill>
                  <a:schemeClr val="dk2"/>
                </a:solidFill>
                <a:latin typeface="Roboto"/>
                <a:ea typeface="Roboto"/>
                <a:cs typeface="Roboto"/>
                <a:sym typeface="Roboto"/>
              </a:rPr>
              <a:t>nodes</a:t>
            </a:r>
            <a:r>
              <a:rPr lang="en">
                <a:solidFill>
                  <a:schemeClr val="dk2"/>
                </a:solidFill>
                <a:latin typeface="Roboto"/>
                <a:ea typeface="Roboto"/>
                <a:cs typeface="Roboto"/>
                <a:sym typeface="Roboto"/>
              </a:rPr>
              <a:t>) can create adaptable and flexible systems for navigation, exploration, communications.</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Weather systems</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Space exploration</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Char char="●"/>
            </a:pPr>
            <a:r>
              <a:rPr lang="en">
                <a:solidFill>
                  <a:schemeClr val="dk2"/>
                </a:solidFill>
                <a:latin typeface="Roboto"/>
                <a:ea typeface="Roboto"/>
                <a:cs typeface="Roboto"/>
                <a:sym typeface="Roboto"/>
              </a:rPr>
              <a:t>Deep sea exploration</a:t>
            </a:r>
            <a:endParaRPr/>
          </a:p>
          <a:p>
            <a:pPr indent="0" lvl="0" marL="0" rtl="0" algn="l">
              <a:spcBef>
                <a:spcPts val="0"/>
              </a:spcBef>
              <a:spcAft>
                <a:spcPts val="0"/>
              </a:spcAft>
              <a:buNone/>
            </a:pPr>
            <a:r>
              <a:rPr lang="en"/>
              <a:t>Figures in middle: swarm-bot concept from Roderich </a:t>
            </a:r>
            <a:r>
              <a:rPr lang="en">
                <a:solidFill>
                  <a:schemeClr val="dk2"/>
                </a:solidFill>
              </a:rPr>
              <a:t>Groß’s paper. </a:t>
            </a:r>
            <a:endParaRPr>
              <a:solidFill>
                <a:schemeClr val="dk2"/>
              </a:solidFill>
            </a:endParaRPr>
          </a:p>
          <a:p>
            <a:pPr indent="0" lvl="0" marL="0" rtl="0" algn="l">
              <a:spcBef>
                <a:spcPts val="0"/>
              </a:spcBef>
              <a:spcAft>
                <a:spcPts val="0"/>
              </a:spcAft>
              <a:buNone/>
            </a:pPr>
            <a:r>
              <a:rPr lang="en">
                <a:solidFill>
                  <a:schemeClr val="dk2"/>
                </a:solidFill>
              </a:rPr>
              <a:t>A): the s-bot, a fully autonomous mobile robot</a:t>
            </a:r>
            <a:endParaRPr>
              <a:solidFill>
                <a:schemeClr val="dk2"/>
              </a:solidFill>
            </a:endParaRPr>
          </a:p>
          <a:p>
            <a:pPr indent="0" lvl="0" marL="0" rtl="0" algn="l">
              <a:spcBef>
                <a:spcPts val="0"/>
              </a:spcBef>
              <a:spcAft>
                <a:spcPts val="0"/>
              </a:spcAft>
              <a:buNone/>
            </a:pPr>
            <a:r>
              <a:rPr lang="en">
                <a:solidFill>
                  <a:schemeClr val="dk2"/>
                </a:solidFill>
              </a:rPr>
              <a:t>B): three connected s-bots forming a swarm-bot which is able to change shape. In this case, the sbots are linked linearly to assist each other climbing over steps by pushing/pulling while on stable ground</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Video: HARVARD experiments with self-assembling robots</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Still on left: MIT CSAIL’s M-Cube project</a:t>
            </a:r>
            <a:endParaRPr>
              <a:solidFill>
                <a:schemeClr val="dk2"/>
              </a:solidFill>
            </a:endParaRPr>
          </a:p>
          <a:p>
            <a:pPr indent="-457200" lvl="0" marL="457200" rtl="0" algn="l">
              <a:lnSpc>
                <a:spcPct val="115000"/>
              </a:lnSpc>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5ffbed78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5ffbed78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We focused on the work of Eric Klavins (UW Seattle Electrical Engineering) and his colleagues.</a:t>
            </a:r>
            <a:endParaRPr>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en">
                <a:solidFill>
                  <a:schemeClr val="dk2"/>
                </a:solidFill>
                <a:latin typeface="Roboto"/>
                <a:ea typeface="Roboto"/>
                <a:cs typeface="Roboto"/>
                <a:sym typeface="Roboto"/>
              </a:rPr>
              <a:t>This author group focuses on representing target formations as graphs, and assembly processes as graph grammars. These concepts are excellent models for physical configurations of programmable devices; each device is a node, and each internode connection is a graph edge.</a:t>
            </a:r>
            <a:endParaRPr>
              <a:solidFill>
                <a:schemeClr val="dk2"/>
              </a:solidFill>
              <a:latin typeface="Roboto"/>
              <a:ea typeface="Roboto"/>
              <a:cs typeface="Roboto"/>
              <a:sym typeface="Roboto"/>
            </a:endParaRPr>
          </a:p>
          <a:p>
            <a:pPr indent="0" lvl="0" marL="0" rtl="0" algn="l">
              <a:lnSpc>
                <a:spcPct val="100000"/>
              </a:lnSpc>
              <a:spcBef>
                <a:spcPts val="1600"/>
              </a:spcBef>
              <a:spcAft>
                <a:spcPts val="0"/>
              </a:spcAft>
              <a:buNone/>
            </a:pPr>
            <a:r>
              <a:rPr lang="en">
                <a:solidFill>
                  <a:schemeClr val="dk2"/>
                </a:solidFill>
                <a:latin typeface="Roboto"/>
                <a:ea typeface="Roboto"/>
                <a:cs typeface="Roboto"/>
                <a:sym typeface="Roboto"/>
              </a:rPr>
              <a:t>Two papers were of particular interest, and they respectively summarized as:</a:t>
            </a:r>
            <a:endParaRPr>
              <a:solidFill>
                <a:schemeClr val="dk2"/>
              </a:solidFill>
              <a:latin typeface="Roboto"/>
              <a:ea typeface="Roboto"/>
              <a:cs typeface="Roboto"/>
              <a:sym typeface="Roboto"/>
            </a:endParaRPr>
          </a:p>
          <a:p>
            <a:pPr indent="-298450" lvl="0" marL="457200" rtl="0" algn="l">
              <a:lnSpc>
                <a:spcPct val="100000"/>
              </a:lnSpc>
              <a:spcBef>
                <a:spcPts val="0"/>
              </a:spcBef>
              <a:spcAft>
                <a:spcPts val="0"/>
              </a:spcAft>
              <a:buClr>
                <a:schemeClr val="dk2"/>
              </a:buClr>
              <a:buSzPts val="1100"/>
              <a:buFont typeface="Roboto"/>
              <a:buAutoNum type="arabicPeriod"/>
            </a:pPr>
            <a:r>
              <a:rPr lang="en">
                <a:solidFill>
                  <a:schemeClr val="dk2"/>
                </a:solidFill>
                <a:latin typeface="Roboto"/>
                <a:ea typeface="Roboto"/>
                <a:cs typeface="Roboto"/>
                <a:sym typeface="Roboto"/>
              </a:rPr>
              <a:t>A theorized algorithm to generate assembly rules which may produce a single target configuration.</a:t>
            </a:r>
            <a:endParaRPr>
              <a:solidFill>
                <a:schemeClr val="dk2"/>
              </a:solidFill>
              <a:latin typeface="Roboto"/>
              <a:ea typeface="Roboto"/>
              <a:cs typeface="Roboto"/>
              <a:sym typeface="Roboto"/>
            </a:endParaRPr>
          </a:p>
          <a:p>
            <a:pPr indent="-298450" lvl="0" marL="457200" rtl="0" algn="l">
              <a:lnSpc>
                <a:spcPct val="100000"/>
              </a:lnSpc>
              <a:spcBef>
                <a:spcPts val="0"/>
              </a:spcBef>
              <a:spcAft>
                <a:spcPts val="0"/>
              </a:spcAft>
              <a:buClr>
                <a:schemeClr val="dk2"/>
              </a:buClr>
              <a:buSzPts val="1100"/>
              <a:buFont typeface="Roboto"/>
              <a:buAutoNum type="arabicPeriod"/>
            </a:pPr>
            <a:r>
              <a:rPr lang="en">
                <a:solidFill>
                  <a:schemeClr val="dk2"/>
                </a:solidFill>
                <a:latin typeface="Roboto"/>
                <a:ea typeface="Roboto"/>
                <a:cs typeface="Roboto"/>
                <a:sym typeface="Roboto"/>
              </a:rPr>
              <a:t>A practical experiment showing the behavior of a rule system which assembles two dimensional  triangular nodes into a hexagon.</a:t>
            </a:r>
            <a:endParaRPr>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rPr lang="en">
                <a:solidFill>
                  <a:schemeClr val="dk2"/>
                </a:solidFill>
                <a:latin typeface="Roboto"/>
                <a:ea typeface="Roboto"/>
                <a:cs typeface="Roboto"/>
                <a:sym typeface="Roboto"/>
              </a:rPr>
              <a:t>However, there were no examples of software which programmatically produced a rule system.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5ffbed78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5ffbed78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There are 3 core deliverables in this project.</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AutoNum type="arabicPeriod"/>
            </a:pPr>
            <a:r>
              <a:rPr lang="en">
                <a:solidFill>
                  <a:schemeClr val="dk2"/>
                </a:solidFill>
                <a:latin typeface="Roboto"/>
                <a:ea typeface="Roboto"/>
                <a:cs typeface="Roboto"/>
                <a:sym typeface="Roboto"/>
              </a:rPr>
              <a:t>Create an application which generates an assembly rulesystem for a target structure.</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AutoNum type="arabicPeriod"/>
            </a:pPr>
            <a:r>
              <a:rPr lang="en">
                <a:solidFill>
                  <a:schemeClr val="dk2"/>
                </a:solidFill>
                <a:latin typeface="Roboto"/>
                <a:ea typeface="Roboto"/>
                <a:cs typeface="Roboto"/>
                <a:sym typeface="Roboto"/>
              </a:rPr>
              <a:t>From the rules produced in Step 1, produce an Arduino-compatible code file for a programmable Arduino node in a system.</a:t>
            </a:r>
            <a:endParaRPr>
              <a:solidFill>
                <a:schemeClr val="dk2"/>
              </a:solidFill>
              <a:latin typeface="Roboto"/>
              <a:ea typeface="Roboto"/>
              <a:cs typeface="Roboto"/>
              <a:sym typeface="Roboto"/>
            </a:endParaRPr>
          </a:p>
          <a:p>
            <a:pPr indent="-298450" lvl="0" marL="457200" rtl="0" algn="l">
              <a:lnSpc>
                <a:spcPct val="115000"/>
              </a:lnSpc>
              <a:spcBef>
                <a:spcPts val="0"/>
              </a:spcBef>
              <a:spcAft>
                <a:spcPts val="0"/>
              </a:spcAft>
              <a:buClr>
                <a:schemeClr val="dk2"/>
              </a:buClr>
              <a:buSzPts val="1100"/>
              <a:buFont typeface="Roboto"/>
              <a:buAutoNum type="arabicPeriod"/>
            </a:pPr>
            <a:r>
              <a:rPr lang="en">
                <a:solidFill>
                  <a:schemeClr val="dk2"/>
                </a:solidFill>
                <a:latin typeface="Roboto"/>
                <a:ea typeface="Roboto"/>
                <a:cs typeface="Roboto"/>
                <a:sym typeface="Roboto"/>
              </a:rPr>
              <a:t>Demonstrate this system works as intended using 2 physical Arduino boards.</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0aafe256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0aafe256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To codify a node’s role in the overall structure, we assign them labels.</a:t>
            </a:r>
            <a:endParaRPr>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A label represents the node’s current state, or the role in the substructure.</a:t>
            </a:r>
            <a:endParaRPr>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When something happens in the system (like two nodes attempt to fuse into a new substructure), there must be a way to validate if that configuration is legal for the target shape.</a:t>
            </a:r>
            <a:endParaRPr>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The valid configurations of substructures are codified in rules, which are invoked by assembly events.</a:t>
            </a:r>
            <a:endParaRPr>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A configuration might not be valid; if an event doesn’t have a corresponding rule describing the event, the involved nodes can act on that.</a:t>
            </a:r>
            <a:endParaRPr>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a:solidFill>
                  <a:schemeClr val="dk2"/>
                </a:solidFill>
                <a:latin typeface="Roboto"/>
                <a:ea typeface="Roboto"/>
                <a:cs typeface="Roboto"/>
                <a:sym typeface="Roboto"/>
              </a:rPr>
              <a:t>Together, a set of rules forms a graph grammar!</a:t>
            </a:r>
            <a:endParaRPr>
              <a:solidFill>
                <a:schemeClr val="dk2"/>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5ffbed78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5ffbed78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Roboto"/>
                <a:ea typeface="Roboto"/>
                <a:cs typeface="Roboto"/>
                <a:sym typeface="Roboto"/>
              </a:rPr>
              <a:t>About halfway through the project, Dr. Mann and I agreed that instead of using the recursive strategy described in the literature we were referencing, we would design an iterative implementation.</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Non-deterministic system state: multiple rules can be applied to a single node</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Repeated rules</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Ruleset properties do not obey described constraints: rule count, label count</a:t>
            </a:r>
            <a:endParaRPr sz="1600">
              <a:solidFill>
                <a:schemeClr val="dk2"/>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5ffbed78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5ffbed78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the assembly of a specific shape called a sierpinski cube. The shape is not important; the assembly pattern is what matters.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key thing to note here is that multiple subsets of the target shape are assembled independently and in parallel. Each of the two pieces coming together can consist of structures which contain more than one individual node. In an implementation which would create such a pattern, there are rules which allow for two partially-assembled formations to connect.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Such a rule system is important to reduce the number of assembly steps required to assemble a shape. An assembly process which obeys the properties shown here would allow a structure to grow at an exponential rate. It would also allow greater flexibility in the location of individual nodes in an environment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5ffbed78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5ffbed78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contrast the previous slide with this assembly pattern. Here, only one node at a time can join the structure being built.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26.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www.youtube.com/watch?v=RQj4nY67B7c" TargetMode="Externa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bit.ly/SwarmCode" TargetMode="External"/><Relationship Id="rId4" Type="http://schemas.openxmlformats.org/officeDocument/2006/relationships/hyperlink" Target="https://bit.ly/SwarmZoom" TargetMode="External"/><Relationship Id="rId5" Type="http://schemas.openxmlformats.org/officeDocument/2006/relationships/image" Target="../media/image27.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www.youtube.com/watch?v=xK54Bu9HFRw" TargetMode="External"/><Relationship Id="rId5" Type="http://schemas.openxmlformats.org/officeDocument/2006/relationships/image" Target="../media/image12.jpg"/><Relationship Id="rId6"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32.png"/><Relationship Id="rId7" Type="http://schemas.openxmlformats.org/officeDocument/2006/relationships/image" Target="../media/image6.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Grammar Generation for Self-Organizing Robotic Systems</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Lizzy Presland</a:t>
            </a:r>
            <a:endParaRPr/>
          </a:p>
          <a:p>
            <a:pPr indent="0" lvl="0" marL="0" rtl="0" algn="l">
              <a:spcBef>
                <a:spcPts val="0"/>
              </a:spcBef>
              <a:spcAft>
                <a:spcPts val="0"/>
              </a:spcAft>
              <a:buNone/>
            </a:pPr>
            <a:r>
              <a:rPr lang="en"/>
              <a:t>UW Bothell CSSE</a:t>
            </a:r>
            <a:endParaRPr/>
          </a:p>
          <a:p>
            <a:pPr indent="0" lvl="0" marL="0" rtl="0" algn="l">
              <a:spcBef>
                <a:spcPts val="0"/>
              </a:spcBef>
              <a:spcAft>
                <a:spcPts val="0"/>
              </a:spcAft>
              <a:buNone/>
            </a:pPr>
            <a:r>
              <a:rPr lang="en"/>
              <a:t>June 12, 2020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Sponsor: Dr. Mann, Mathematics</a:t>
            </a:r>
            <a:endParaRPr/>
          </a:p>
          <a:p>
            <a:pPr indent="0" lvl="0" marL="0" rtl="0" algn="l">
              <a:spcBef>
                <a:spcPts val="0"/>
              </a:spcBef>
              <a:spcAft>
                <a:spcPts val="0"/>
              </a:spcAft>
              <a:buNone/>
            </a:pPr>
            <a:r>
              <a:rPr lang="en"/>
              <a:t>Advisor: Dr. Stiber, CSSE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the Application</a:t>
            </a:r>
            <a:endParaRPr/>
          </a:p>
        </p:txBody>
      </p:sp>
      <p:sp>
        <p:nvSpPr>
          <p:cNvPr id="137" name="Google Shape;137;p22"/>
          <p:cNvSpPr txBox="1"/>
          <p:nvPr>
            <p:ph idx="2" type="body"/>
          </p:nvPr>
        </p:nvSpPr>
        <p:spPr>
          <a:xfrm>
            <a:off x="7056925" y="2610325"/>
            <a:ext cx="1775400" cy="17985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ono"/>
                <a:ea typeface="Roboto Mono"/>
                <a:cs typeface="Roboto Mono"/>
                <a:sym typeface="Roboto Mono"/>
              </a:rPr>
              <a:t>++++</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A:0 --&gt; []</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C:0 --&gt; []</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A:1 --&gt; [C:2]</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C:2 --&gt; [A:1]</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666666"/>
                </a:solidFill>
                <a:latin typeface="Roboto Mono"/>
                <a:ea typeface="Roboto Mono"/>
                <a:cs typeface="Roboto Mono"/>
                <a:sym typeface="Roboto Mono"/>
              </a:rPr>
              <a:t># etc</a:t>
            </a:r>
            <a:endParaRPr>
              <a:solidFill>
                <a:srgbClr val="666666"/>
              </a:solidFill>
              <a:latin typeface="Roboto Mono"/>
              <a:ea typeface="Roboto Mono"/>
              <a:cs typeface="Roboto Mono"/>
              <a:sym typeface="Roboto Mono"/>
            </a:endParaRPr>
          </a:p>
        </p:txBody>
      </p:sp>
      <p:sp>
        <p:nvSpPr>
          <p:cNvPr id="138" name="Google Shape;138;p22"/>
          <p:cNvSpPr txBox="1"/>
          <p:nvPr/>
        </p:nvSpPr>
        <p:spPr>
          <a:xfrm>
            <a:off x="437525" y="1888163"/>
            <a:ext cx="716400" cy="1484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ono"/>
                <a:ea typeface="Roboto Mono"/>
                <a:cs typeface="Roboto Mono"/>
                <a:sym typeface="Roboto Mono"/>
              </a:rPr>
              <a:t>A*B</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B*C</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C*A</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C*D</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D*E</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E*C</a:t>
            </a:r>
            <a:endParaRPr>
              <a:solidFill>
                <a:srgbClr val="FFFFFF"/>
              </a:solidFill>
              <a:latin typeface="Roboto Mono"/>
              <a:ea typeface="Roboto Mono"/>
              <a:cs typeface="Roboto Mono"/>
              <a:sym typeface="Roboto Mono"/>
            </a:endParaRPr>
          </a:p>
        </p:txBody>
      </p:sp>
      <p:sp>
        <p:nvSpPr>
          <p:cNvPr id="139" name="Google Shape;139;p22"/>
          <p:cNvSpPr txBox="1"/>
          <p:nvPr/>
        </p:nvSpPr>
        <p:spPr>
          <a:xfrm>
            <a:off x="311725" y="1414788"/>
            <a:ext cx="1340100" cy="39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Roboto"/>
                <a:ea typeface="Roboto"/>
                <a:cs typeface="Roboto"/>
                <a:sym typeface="Roboto"/>
              </a:rPr>
              <a:t>Input (graph):</a:t>
            </a:r>
            <a:endParaRPr>
              <a:solidFill>
                <a:schemeClr val="dk2"/>
              </a:solidFill>
              <a:latin typeface="Roboto"/>
              <a:ea typeface="Roboto"/>
              <a:cs typeface="Roboto"/>
              <a:sym typeface="Roboto"/>
            </a:endParaRPr>
          </a:p>
        </p:txBody>
      </p:sp>
      <p:sp>
        <p:nvSpPr>
          <p:cNvPr id="140" name="Google Shape;140;p22"/>
          <p:cNvSpPr txBox="1"/>
          <p:nvPr/>
        </p:nvSpPr>
        <p:spPr>
          <a:xfrm>
            <a:off x="7056925" y="2210925"/>
            <a:ext cx="1431900" cy="39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Roboto"/>
                <a:ea typeface="Roboto"/>
                <a:cs typeface="Roboto"/>
                <a:sym typeface="Roboto"/>
              </a:rPr>
              <a:t>Output</a:t>
            </a:r>
            <a:r>
              <a:rPr lang="en">
                <a:solidFill>
                  <a:schemeClr val="dk2"/>
                </a:solidFill>
                <a:latin typeface="Roboto"/>
                <a:ea typeface="Roboto"/>
                <a:cs typeface="Roboto"/>
                <a:sym typeface="Roboto"/>
              </a:rPr>
              <a:t> (rules):</a:t>
            </a:r>
            <a:endParaRPr>
              <a:solidFill>
                <a:schemeClr val="dk2"/>
              </a:solidFill>
              <a:latin typeface="Roboto"/>
              <a:ea typeface="Roboto"/>
              <a:cs typeface="Roboto"/>
              <a:sym typeface="Roboto"/>
            </a:endParaRPr>
          </a:p>
        </p:txBody>
      </p:sp>
      <p:pic>
        <p:nvPicPr>
          <p:cNvPr id="141" name="Google Shape;141;p22"/>
          <p:cNvPicPr preferRelativeResize="0"/>
          <p:nvPr/>
        </p:nvPicPr>
        <p:blipFill>
          <a:blip r:embed="rId3">
            <a:alphaModFix/>
          </a:blip>
          <a:stretch>
            <a:fillRect/>
          </a:stretch>
        </p:blipFill>
        <p:spPr>
          <a:xfrm>
            <a:off x="311737" y="3555638"/>
            <a:ext cx="1083450" cy="1344525"/>
          </a:xfrm>
          <a:prstGeom prst="rect">
            <a:avLst/>
          </a:prstGeom>
          <a:noFill/>
          <a:ln>
            <a:noFill/>
          </a:ln>
        </p:spPr>
      </p:pic>
      <p:pic>
        <p:nvPicPr>
          <p:cNvPr id="142" name="Google Shape;142;p22"/>
          <p:cNvPicPr preferRelativeResize="0"/>
          <p:nvPr/>
        </p:nvPicPr>
        <p:blipFill>
          <a:blip r:embed="rId4">
            <a:alphaModFix/>
          </a:blip>
          <a:stretch>
            <a:fillRect/>
          </a:stretch>
        </p:blipFill>
        <p:spPr>
          <a:xfrm>
            <a:off x="1651825" y="3555650"/>
            <a:ext cx="1083450" cy="1344525"/>
          </a:xfrm>
          <a:prstGeom prst="rect">
            <a:avLst/>
          </a:prstGeom>
          <a:noFill/>
          <a:ln>
            <a:noFill/>
          </a:ln>
        </p:spPr>
      </p:pic>
      <p:pic>
        <p:nvPicPr>
          <p:cNvPr id="143" name="Google Shape;143;p22"/>
          <p:cNvPicPr preferRelativeResize="0"/>
          <p:nvPr/>
        </p:nvPicPr>
        <p:blipFill>
          <a:blip r:embed="rId5">
            <a:alphaModFix/>
          </a:blip>
          <a:stretch>
            <a:fillRect/>
          </a:stretch>
        </p:blipFill>
        <p:spPr>
          <a:xfrm>
            <a:off x="3680231" y="1709869"/>
            <a:ext cx="2427164" cy="3012000"/>
          </a:xfrm>
          <a:prstGeom prst="rect">
            <a:avLst/>
          </a:prstGeom>
          <a:noFill/>
          <a:ln>
            <a:noFill/>
          </a:ln>
        </p:spPr>
      </p:pic>
      <p:pic>
        <p:nvPicPr>
          <p:cNvPr id="144" name="Google Shape;144;p22"/>
          <p:cNvPicPr preferRelativeResize="0"/>
          <p:nvPr/>
        </p:nvPicPr>
        <p:blipFill>
          <a:blip r:embed="rId6">
            <a:alphaModFix/>
          </a:blip>
          <a:stretch>
            <a:fillRect/>
          </a:stretch>
        </p:blipFill>
        <p:spPr>
          <a:xfrm>
            <a:off x="3680238" y="1709871"/>
            <a:ext cx="2427150" cy="3012011"/>
          </a:xfrm>
          <a:prstGeom prst="rect">
            <a:avLst/>
          </a:prstGeom>
          <a:noFill/>
          <a:ln>
            <a:noFill/>
          </a:ln>
        </p:spPr>
      </p:pic>
      <p:pic>
        <p:nvPicPr>
          <p:cNvPr id="145" name="Google Shape;145;p22"/>
          <p:cNvPicPr preferRelativeResize="0"/>
          <p:nvPr/>
        </p:nvPicPr>
        <p:blipFill>
          <a:blip r:embed="rId7">
            <a:alphaModFix/>
          </a:blip>
          <a:stretch>
            <a:fillRect/>
          </a:stretch>
        </p:blipFill>
        <p:spPr>
          <a:xfrm>
            <a:off x="1534550" y="1962063"/>
            <a:ext cx="1196160" cy="1484400"/>
          </a:xfrm>
          <a:prstGeom prst="rect">
            <a:avLst/>
          </a:prstGeom>
          <a:noFill/>
          <a:ln>
            <a:noFill/>
          </a:ln>
        </p:spPr>
      </p:pic>
      <p:pic>
        <p:nvPicPr>
          <p:cNvPr id="146" name="Google Shape;146;p22"/>
          <p:cNvPicPr preferRelativeResize="0"/>
          <p:nvPr/>
        </p:nvPicPr>
        <p:blipFill>
          <a:blip r:embed="rId8">
            <a:alphaModFix/>
          </a:blip>
          <a:stretch>
            <a:fillRect/>
          </a:stretch>
        </p:blipFill>
        <p:spPr>
          <a:xfrm>
            <a:off x="3680238" y="1709875"/>
            <a:ext cx="2427150" cy="3012005"/>
          </a:xfrm>
          <a:prstGeom prst="rect">
            <a:avLst/>
          </a:prstGeom>
          <a:noFill/>
          <a:ln>
            <a:noFill/>
          </a:ln>
        </p:spPr>
      </p:pic>
      <p:pic>
        <p:nvPicPr>
          <p:cNvPr id="147" name="Google Shape;147;p22"/>
          <p:cNvPicPr preferRelativeResize="0"/>
          <p:nvPr/>
        </p:nvPicPr>
        <p:blipFill>
          <a:blip r:embed="rId9">
            <a:alphaModFix/>
          </a:blip>
          <a:stretch>
            <a:fillRect/>
          </a:stretch>
        </p:blipFill>
        <p:spPr>
          <a:xfrm>
            <a:off x="3680238" y="1709875"/>
            <a:ext cx="2427150" cy="30120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Prototype</a:t>
            </a:r>
            <a:endParaRPr/>
          </a:p>
        </p:txBody>
      </p:sp>
      <p:pic>
        <p:nvPicPr>
          <p:cNvPr id="153" name="Google Shape;153;p23"/>
          <p:cNvPicPr preferRelativeResize="0"/>
          <p:nvPr/>
        </p:nvPicPr>
        <p:blipFill rotWithShape="1">
          <a:blip r:embed="rId3">
            <a:alphaModFix/>
          </a:blip>
          <a:srcRect b="6486" l="3474" r="0" t="7031"/>
          <a:stretch/>
        </p:blipFill>
        <p:spPr>
          <a:xfrm>
            <a:off x="75200" y="1505700"/>
            <a:ext cx="4939461" cy="2765312"/>
          </a:xfrm>
          <a:prstGeom prst="rect">
            <a:avLst/>
          </a:prstGeom>
          <a:noFill/>
          <a:ln>
            <a:noFill/>
          </a:ln>
        </p:spPr>
      </p:pic>
      <p:sp>
        <p:nvSpPr>
          <p:cNvPr id="154" name="Google Shape;154;p23"/>
          <p:cNvSpPr txBox="1"/>
          <p:nvPr/>
        </p:nvSpPr>
        <p:spPr>
          <a:xfrm>
            <a:off x="5269175" y="1505700"/>
            <a:ext cx="3563100" cy="3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t/>
            </a:r>
            <a:endParaRPr sz="1600">
              <a:solidFill>
                <a:schemeClr val="dk2"/>
              </a:solidFill>
              <a:latin typeface="Roboto"/>
              <a:ea typeface="Roboto"/>
              <a:cs typeface="Roboto"/>
              <a:sym typeface="Roboto"/>
            </a:endParaRPr>
          </a:p>
        </p:txBody>
      </p:sp>
      <p:sp>
        <p:nvSpPr>
          <p:cNvPr id="155" name="Google Shape;155;p23"/>
          <p:cNvSpPr txBox="1"/>
          <p:nvPr>
            <p:ph idx="4294967295" type="body"/>
          </p:nvPr>
        </p:nvSpPr>
        <p:spPr>
          <a:xfrm>
            <a:off x="6322175" y="1581900"/>
            <a:ext cx="1519500" cy="15546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ono"/>
                <a:ea typeface="Roboto Mono"/>
                <a:cs typeface="Roboto Mono"/>
                <a:sym typeface="Roboto Mono"/>
              </a:rPr>
              <a:t>++++</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A:0 --&gt; []</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B:0 --&gt; []</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A:1 --&gt; [B:2]</a:t>
            </a:r>
            <a:endParaRPr>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a:solidFill>
                  <a:srgbClr val="FFFFFF"/>
                </a:solidFill>
                <a:latin typeface="Roboto Mono"/>
                <a:ea typeface="Roboto Mono"/>
                <a:cs typeface="Roboto Mono"/>
                <a:sym typeface="Roboto Mono"/>
              </a:rPr>
              <a:t>B:2 --&gt; [A:1]</a:t>
            </a:r>
            <a:endParaRPr>
              <a:solidFill>
                <a:srgbClr val="FFFFFF"/>
              </a:solidFill>
              <a:latin typeface="Roboto Mono"/>
              <a:ea typeface="Roboto Mono"/>
              <a:cs typeface="Roboto Mono"/>
              <a:sym typeface="Roboto Mono"/>
            </a:endParaRPr>
          </a:p>
        </p:txBody>
      </p:sp>
      <p:sp>
        <p:nvSpPr>
          <p:cNvPr id="156" name="Google Shape;156;p23"/>
          <p:cNvSpPr txBox="1"/>
          <p:nvPr>
            <p:ph idx="4294967295" type="body"/>
          </p:nvPr>
        </p:nvSpPr>
        <p:spPr>
          <a:xfrm>
            <a:off x="5153675" y="3450000"/>
            <a:ext cx="3856500" cy="13656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latin typeface="Roboto Mono"/>
                <a:ea typeface="Roboto Mono"/>
                <a:cs typeface="Roboto Mono"/>
                <a:sym typeface="Roboto Mono"/>
              </a:rPr>
              <a:t>const</a:t>
            </a:r>
            <a:r>
              <a:rPr lang="en" sz="1000">
                <a:solidFill>
                  <a:srgbClr val="FFFFFF"/>
                </a:solidFill>
                <a:latin typeface="Roboto Mono"/>
                <a:ea typeface="Roboto Mono"/>
                <a:cs typeface="Roboto Mono"/>
                <a:sym typeface="Roboto Mono"/>
              </a:rPr>
              <a:t> </a:t>
            </a:r>
            <a:r>
              <a:rPr lang="en" sz="1000">
                <a:solidFill>
                  <a:srgbClr val="6D9EEB"/>
                </a:solidFill>
                <a:latin typeface="Roboto Mono"/>
                <a:ea typeface="Roboto Mono"/>
                <a:cs typeface="Roboto Mono"/>
                <a:sym typeface="Roboto Mono"/>
              </a:rPr>
              <a:t>uint8_t</a:t>
            </a:r>
            <a:r>
              <a:rPr lang="en" sz="1000">
                <a:solidFill>
                  <a:srgbClr val="FFFFFF"/>
                </a:solidFill>
                <a:latin typeface="Roboto Mono"/>
                <a:ea typeface="Roboto Mono"/>
                <a:cs typeface="Roboto Mono"/>
                <a:sym typeface="Roboto Mono"/>
              </a:rPr>
              <a:t> MAX_LABELS = </a:t>
            </a:r>
            <a:r>
              <a:rPr lang="en" sz="1000">
                <a:solidFill>
                  <a:srgbClr val="6AA84F"/>
                </a:solidFill>
                <a:latin typeface="Roboto Mono"/>
                <a:ea typeface="Roboto Mono"/>
                <a:cs typeface="Roboto Mono"/>
                <a:sym typeface="Roboto Mono"/>
              </a:rPr>
              <a:t>3</a:t>
            </a:r>
            <a:r>
              <a:rPr lang="en" sz="1000">
                <a:solidFill>
                  <a:srgbClr val="FFFFFF"/>
                </a:solidFill>
                <a:latin typeface="Roboto Mono"/>
                <a:ea typeface="Roboto Mono"/>
                <a:cs typeface="Roboto Mono"/>
                <a:sym typeface="Roboto Mono"/>
              </a:rPr>
              <a:t>;</a:t>
            </a:r>
            <a:endParaRPr sz="10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FF9900"/>
                </a:solidFill>
                <a:latin typeface="Roboto Mono"/>
                <a:ea typeface="Roboto Mono"/>
                <a:cs typeface="Roboto Mono"/>
                <a:sym typeface="Roboto Mono"/>
              </a:rPr>
              <a:t>const</a:t>
            </a:r>
            <a:r>
              <a:rPr lang="en" sz="1000">
                <a:solidFill>
                  <a:srgbClr val="FFFFFF"/>
                </a:solidFill>
                <a:latin typeface="Roboto Mono"/>
                <a:ea typeface="Roboto Mono"/>
                <a:cs typeface="Roboto Mono"/>
                <a:sym typeface="Roboto Mono"/>
              </a:rPr>
              <a:t> </a:t>
            </a:r>
            <a:r>
              <a:rPr lang="en" sz="1000">
                <a:solidFill>
                  <a:srgbClr val="6D9EEB"/>
                </a:solidFill>
                <a:latin typeface="Roboto Mono"/>
                <a:ea typeface="Roboto Mono"/>
                <a:cs typeface="Roboto Mono"/>
                <a:sym typeface="Roboto Mono"/>
              </a:rPr>
              <a:t>uint8_t</a:t>
            </a:r>
            <a:r>
              <a:rPr lang="en" sz="1000">
                <a:solidFill>
                  <a:srgbClr val="FFFFFF"/>
                </a:solidFill>
                <a:latin typeface="Roboto Mono"/>
                <a:ea typeface="Roboto Mono"/>
                <a:cs typeface="Roboto Mono"/>
                <a:sym typeface="Roboto Mono"/>
              </a:rPr>
              <a:t> labels[MAX_LABELS] = { </a:t>
            </a:r>
            <a:r>
              <a:rPr lang="en" sz="1000">
                <a:solidFill>
                  <a:srgbClr val="6AA84F"/>
                </a:solidFill>
                <a:latin typeface="Roboto Mono"/>
                <a:ea typeface="Roboto Mono"/>
                <a:cs typeface="Roboto Mono"/>
                <a:sym typeface="Roboto Mono"/>
              </a:rPr>
              <a:t>0</a:t>
            </a:r>
            <a:r>
              <a:rPr lang="en" sz="1000">
                <a:solidFill>
                  <a:srgbClr val="FFFFFF"/>
                </a:solidFill>
                <a:latin typeface="Roboto Mono"/>
                <a:ea typeface="Roboto Mono"/>
                <a:cs typeface="Roboto Mono"/>
                <a:sym typeface="Roboto Mono"/>
              </a:rPr>
              <a:t>, </a:t>
            </a:r>
            <a:r>
              <a:rPr lang="en" sz="1000">
                <a:solidFill>
                  <a:srgbClr val="6AA84F"/>
                </a:solidFill>
                <a:latin typeface="Roboto Mono"/>
                <a:ea typeface="Roboto Mono"/>
                <a:cs typeface="Roboto Mono"/>
                <a:sym typeface="Roboto Mono"/>
              </a:rPr>
              <a:t>1</a:t>
            </a:r>
            <a:r>
              <a:rPr lang="en" sz="1000">
                <a:solidFill>
                  <a:srgbClr val="FFFFFF"/>
                </a:solidFill>
                <a:latin typeface="Roboto Mono"/>
                <a:ea typeface="Roboto Mono"/>
                <a:cs typeface="Roboto Mono"/>
                <a:sym typeface="Roboto Mono"/>
              </a:rPr>
              <a:t>, </a:t>
            </a:r>
            <a:r>
              <a:rPr lang="en" sz="1000">
                <a:solidFill>
                  <a:srgbClr val="6AA84F"/>
                </a:solidFill>
                <a:latin typeface="Roboto Mono"/>
                <a:ea typeface="Roboto Mono"/>
                <a:cs typeface="Roboto Mono"/>
                <a:sym typeface="Roboto Mono"/>
              </a:rPr>
              <a:t>2</a:t>
            </a:r>
            <a:r>
              <a:rPr lang="en" sz="1000">
                <a:solidFill>
                  <a:srgbClr val="FFFFFF"/>
                </a:solidFill>
                <a:latin typeface="Roboto Mono"/>
                <a:ea typeface="Roboto Mono"/>
                <a:cs typeface="Roboto Mono"/>
                <a:sym typeface="Roboto Mono"/>
              </a:rPr>
              <a:t>, };</a:t>
            </a:r>
            <a:endParaRPr sz="10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FF9900"/>
                </a:solidFill>
                <a:latin typeface="Roboto Mono"/>
                <a:ea typeface="Roboto Mono"/>
                <a:cs typeface="Roboto Mono"/>
                <a:sym typeface="Roboto Mono"/>
              </a:rPr>
              <a:t>const</a:t>
            </a:r>
            <a:r>
              <a:rPr lang="en" sz="1000">
                <a:solidFill>
                  <a:srgbClr val="FFFFFF"/>
                </a:solidFill>
                <a:latin typeface="Roboto Mono"/>
                <a:ea typeface="Roboto Mono"/>
                <a:cs typeface="Roboto Mono"/>
                <a:sym typeface="Roboto Mono"/>
              </a:rPr>
              <a:t> </a:t>
            </a:r>
            <a:r>
              <a:rPr lang="en" sz="1000">
                <a:solidFill>
                  <a:srgbClr val="6D9EEB"/>
                </a:solidFill>
                <a:latin typeface="Roboto Mono"/>
                <a:ea typeface="Roboto Mono"/>
                <a:cs typeface="Roboto Mono"/>
                <a:sym typeface="Roboto Mono"/>
              </a:rPr>
              <a:t>int</a:t>
            </a:r>
            <a:r>
              <a:rPr lang="en" sz="1000">
                <a:solidFill>
                  <a:srgbClr val="FFFFFF"/>
                </a:solidFill>
                <a:latin typeface="Roboto Mono"/>
                <a:ea typeface="Roboto Mono"/>
                <a:cs typeface="Roboto Mono"/>
                <a:sym typeface="Roboto Mono"/>
              </a:rPr>
              <a:t> RULE_COUNT = </a:t>
            </a:r>
            <a:r>
              <a:rPr lang="en" sz="1000">
                <a:solidFill>
                  <a:srgbClr val="6AA84F"/>
                </a:solidFill>
                <a:latin typeface="Roboto Mono"/>
                <a:ea typeface="Roboto Mono"/>
                <a:cs typeface="Roboto Mono"/>
                <a:sym typeface="Roboto Mono"/>
              </a:rPr>
              <a:t>1</a:t>
            </a:r>
            <a:r>
              <a:rPr lang="en" sz="1000">
                <a:solidFill>
                  <a:srgbClr val="FFFFFF"/>
                </a:solidFill>
                <a:latin typeface="Roboto Mono"/>
                <a:ea typeface="Roboto Mono"/>
                <a:cs typeface="Roboto Mono"/>
                <a:sym typeface="Roboto Mono"/>
              </a:rPr>
              <a:t>;</a:t>
            </a:r>
            <a:endParaRPr sz="10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FFFFFF"/>
                </a:solidFill>
                <a:latin typeface="Roboto Mono"/>
                <a:ea typeface="Roboto Mono"/>
                <a:cs typeface="Roboto Mono"/>
                <a:sym typeface="Roboto Mono"/>
              </a:rPr>
              <a:t>rule ruleset[RULE_COUNT] = {</a:t>
            </a:r>
            <a:endParaRPr sz="10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FFFFFF"/>
                </a:solidFill>
                <a:latin typeface="Roboto Mono"/>
                <a:ea typeface="Roboto Mono"/>
                <a:cs typeface="Roboto Mono"/>
                <a:sym typeface="Roboto Mono"/>
              </a:rPr>
              <a:t>	{ pairs: { { older: </a:t>
            </a:r>
            <a:r>
              <a:rPr lang="en" sz="1000">
                <a:solidFill>
                  <a:srgbClr val="6AA84F"/>
                </a:solidFill>
                <a:latin typeface="Roboto Mono"/>
                <a:ea typeface="Roboto Mono"/>
                <a:cs typeface="Roboto Mono"/>
                <a:sym typeface="Roboto Mono"/>
              </a:rPr>
              <a:t>0</a:t>
            </a:r>
            <a:r>
              <a:rPr lang="en" sz="1000">
                <a:solidFill>
                  <a:srgbClr val="FFFFFF"/>
                </a:solidFill>
                <a:latin typeface="Roboto Mono"/>
                <a:ea typeface="Roboto Mono"/>
                <a:cs typeface="Roboto Mono"/>
                <a:sym typeface="Roboto Mono"/>
              </a:rPr>
              <a:t>, newer: </a:t>
            </a:r>
            <a:r>
              <a:rPr lang="en" sz="1000">
                <a:solidFill>
                  <a:srgbClr val="6AA84F"/>
                </a:solidFill>
                <a:latin typeface="Roboto Mono"/>
                <a:ea typeface="Roboto Mono"/>
                <a:cs typeface="Roboto Mono"/>
                <a:sym typeface="Roboto Mono"/>
              </a:rPr>
              <a:t>1</a:t>
            </a:r>
            <a:r>
              <a:rPr lang="en" sz="1000">
                <a:solidFill>
                  <a:srgbClr val="FFFFFF"/>
                </a:solidFill>
                <a:latin typeface="Roboto Mono"/>
                <a:ea typeface="Roboto Mono"/>
                <a:cs typeface="Roboto Mono"/>
                <a:sym typeface="Roboto Mono"/>
              </a:rPr>
              <a:t> }, </a:t>
            </a:r>
            <a:endParaRPr sz="1000">
              <a:solidFill>
                <a:srgbClr val="FFFFFF"/>
              </a:solidFill>
              <a:latin typeface="Roboto Mono"/>
              <a:ea typeface="Roboto Mono"/>
              <a:cs typeface="Roboto Mono"/>
              <a:sym typeface="Roboto Mono"/>
            </a:endParaRPr>
          </a:p>
          <a:p>
            <a:pPr indent="457200" lvl="0" marL="0" rtl="0" algn="l">
              <a:spcBef>
                <a:spcPts val="0"/>
              </a:spcBef>
              <a:spcAft>
                <a:spcPts val="0"/>
              </a:spcAft>
              <a:buNone/>
            </a:pPr>
            <a:r>
              <a:rPr lang="en" sz="1000">
                <a:solidFill>
                  <a:srgbClr val="FFFFFF"/>
                </a:solidFill>
                <a:latin typeface="Roboto Mono"/>
                <a:ea typeface="Roboto Mono"/>
                <a:cs typeface="Roboto Mono"/>
                <a:sym typeface="Roboto Mono"/>
              </a:rPr>
              <a:t>           { older: </a:t>
            </a:r>
            <a:r>
              <a:rPr lang="en" sz="1000">
                <a:solidFill>
                  <a:srgbClr val="6AA84F"/>
                </a:solidFill>
                <a:latin typeface="Roboto Mono"/>
                <a:ea typeface="Roboto Mono"/>
                <a:cs typeface="Roboto Mono"/>
                <a:sym typeface="Roboto Mono"/>
              </a:rPr>
              <a:t>0</a:t>
            </a:r>
            <a:r>
              <a:rPr lang="en" sz="1000">
                <a:solidFill>
                  <a:srgbClr val="FFFFFF"/>
                </a:solidFill>
                <a:latin typeface="Roboto Mono"/>
                <a:ea typeface="Roboto Mono"/>
                <a:cs typeface="Roboto Mono"/>
                <a:sym typeface="Roboto Mono"/>
              </a:rPr>
              <a:t>, newer: </a:t>
            </a:r>
            <a:r>
              <a:rPr lang="en" sz="1000">
                <a:solidFill>
                  <a:srgbClr val="6AA84F"/>
                </a:solidFill>
                <a:latin typeface="Roboto Mono"/>
                <a:ea typeface="Roboto Mono"/>
                <a:cs typeface="Roboto Mono"/>
                <a:sym typeface="Roboto Mono"/>
              </a:rPr>
              <a:t>2</a:t>
            </a:r>
            <a:r>
              <a:rPr lang="en" sz="1000">
                <a:solidFill>
                  <a:srgbClr val="FFFFFF"/>
                </a:solidFill>
                <a:latin typeface="Roboto Mono"/>
                <a:ea typeface="Roboto Mono"/>
                <a:cs typeface="Roboto Mono"/>
                <a:sym typeface="Roboto Mono"/>
              </a:rPr>
              <a:t> }, }, },</a:t>
            </a:r>
            <a:endParaRPr sz="10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FFFFFF"/>
                </a:solidFill>
                <a:latin typeface="Roboto Mono"/>
                <a:ea typeface="Roboto Mono"/>
                <a:cs typeface="Roboto Mono"/>
                <a:sym typeface="Roboto Mono"/>
              </a:rPr>
              <a:t>};		</a:t>
            </a:r>
            <a:r>
              <a:rPr lang="en" sz="1000">
                <a:solidFill>
                  <a:srgbClr val="666666"/>
                </a:solidFill>
                <a:latin typeface="Roboto Mono"/>
                <a:ea typeface="Roboto Mono"/>
                <a:cs typeface="Roboto Mono"/>
                <a:sym typeface="Roboto Mono"/>
              </a:rPr>
              <a:t>// rule is a struct</a:t>
            </a:r>
            <a:endParaRPr sz="10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FFFFF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FFFFFF"/>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in Action</a:t>
            </a:r>
            <a:endParaRPr/>
          </a:p>
        </p:txBody>
      </p:sp>
      <p:sp>
        <p:nvSpPr>
          <p:cNvPr id="162" name="Google Shape;162;p24"/>
          <p:cNvSpPr txBox="1"/>
          <p:nvPr>
            <p:ph idx="4294967295" type="body"/>
          </p:nvPr>
        </p:nvSpPr>
        <p:spPr>
          <a:xfrm>
            <a:off x="6512150" y="4613700"/>
            <a:ext cx="2527500" cy="395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600"/>
              <a:t>bit.ly/SwarmZoom</a:t>
            </a:r>
            <a:endParaRPr sz="1600"/>
          </a:p>
        </p:txBody>
      </p:sp>
      <p:pic>
        <p:nvPicPr>
          <p:cNvPr descr="This project produces graph grammars which validate substructure formation of programmable nodes in order to produce a target configuration. In this video, I demonstrate how to use the software to formulate a grammar for a target graph, produce an Arduino sketch, and demonstrate the grammar in action on a pair of Arduinos." id="163" name="Google Shape;163;p24" title="Graph Grammar Generation Demo - Capstone Project">
            <a:hlinkClick r:id="rId3"/>
          </p:cNvPr>
          <p:cNvPicPr preferRelativeResize="0"/>
          <p:nvPr/>
        </p:nvPicPr>
        <p:blipFill>
          <a:blip r:embed="rId4">
            <a:alphaModFix/>
          </a:blip>
          <a:stretch>
            <a:fillRect/>
          </a:stretch>
        </p:blipFill>
        <p:spPr>
          <a:xfrm>
            <a:off x="2153913" y="1381675"/>
            <a:ext cx="4836175" cy="3627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Learned</a:t>
            </a:r>
            <a:endParaRPr/>
          </a:p>
        </p:txBody>
      </p:sp>
      <p:sp>
        <p:nvSpPr>
          <p:cNvPr id="169" name="Google Shape;169;p25"/>
          <p:cNvSpPr txBox="1"/>
          <p:nvPr>
            <p:ph idx="1" type="body"/>
          </p:nvPr>
        </p:nvSpPr>
        <p:spPr>
          <a:xfrm>
            <a:off x="4648200" y="500925"/>
            <a:ext cx="4166400" cy="2966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Document everything</a:t>
            </a:r>
            <a:endParaRPr sz="1600"/>
          </a:p>
          <a:p>
            <a:pPr indent="-330200" lvl="0" marL="457200" rtl="0" algn="l">
              <a:spcBef>
                <a:spcPts val="0"/>
              </a:spcBef>
              <a:spcAft>
                <a:spcPts val="0"/>
              </a:spcAft>
              <a:buSzPts val="1600"/>
              <a:buChar char="●"/>
            </a:pPr>
            <a:r>
              <a:rPr lang="en" sz="1600"/>
              <a:t>Dig deeper</a:t>
            </a:r>
            <a:endParaRPr sz="1600"/>
          </a:p>
          <a:p>
            <a:pPr indent="-330200" lvl="0" marL="457200" rtl="0" algn="l">
              <a:spcBef>
                <a:spcPts val="0"/>
              </a:spcBef>
              <a:spcAft>
                <a:spcPts val="0"/>
              </a:spcAft>
              <a:buSzPts val="1600"/>
              <a:buChar char="●"/>
            </a:pPr>
            <a:r>
              <a:rPr lang="en" sz="1600"/>
              <a:t>Don’t be afraid </a:t>
            </a:r>
            <a:endParaRPr sz="1600"/>
          </a:p>
          <a:p>
            <a:pPr indent="-330200" lvl="1" marL="914400" rtl="0" algn="l">
              <a:spcBef>
                <a:spcPts val="0"/>
              </a:spcBef>
              <a:spcAft>
                <a:spcPts val="0"/>
              </a:spcAft>
              <a:buSzPts val="1600"/>
              <a:buChar char="○"/>
            </a:pPr>
            <a:r>
              <a:rPr lang="en" sz="1600"/>
              <a:t>Ask for assistance</a:t>
            </a:r>
            <a:endParaRPr sz="1600"/>
          </a:p>
          <a:p>
            <a:pPr indent="-330200" lvl="1" marL="914400" rtl="0" algn="l">
              <a:spcBef>
                <a:spcPts val="0"/>
              </a:spcBef>
              <a:spcAft>
                <a:spcPts val="0"/>
              </a:spcAft>
              <a:buSzPts val="1600"/>
              <a:buChar char="○"/>
            </a:pPr>
            <a:r>
              <a:rPr lang="en" sz="1600"/>
              <a:t>Say “I don’t know”</a:t>
            </a:r>
            <a:endParaRPr sz="1600"/>
          </a:p>
          <a:p>
            <a:pPr indent="-330200" lvl="0" marL="457200" rtl="0" algn="l">
              <a:spcBef>
                <a:spcPts val="0"/>
              </a:spcBef>
              <a:spcAft>
                <a:spcPts val="0"/>
              </a:spcAft>
              <a:buSzPts val="1600"/>
              <a:buChar char="●"/>
            </a:pPr>
            <a:r>
              <a:rPr lang="en" sz="1600"/>
              <a:t>Don’t be disappointed</a:t>
            </a:r>
            <a:endParaRPr sz="1600"/>
          </a:p>
          <a:p>
            <a:pPr indent="-330200" lvl="0" marL="457200" rtl="0" algn="l">
              <a:spcBef>
                <a:spcPts val="0"/>
              </a:spcBef>
              <a:spcAft>
                <a:spcPts val="0"/>
              </a:spcAft>
              <a:buSzPts val="1600"/>
              <a:buChar char="●"/>
            </a:pPr>
            <a:r>
              <a:rPr lang="en" sz="1600"/>
              <a:t>Smart pointers are magical</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Coursework and Tools</a:t>
            </a:r>
            <a:endParaRPr/>
          </a:p>
        </p:txBody>
      </p:sp>
      <p:sp>
        <p:nvSpPr>
          <p:cNvPr id="175" name="Google Shape;175;p26"/>
          <p:cNvSpPr txBox="1"/>
          <p:nvPr>
            <p:ph idx="1" type="body"/>
          </p:nvPr>
        </p:nvSpPr>
        <p:spPr>
          <a:xfrm>
            <a:off x="4644675" y="500925"/>
            <a:ext cx="4499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Related coursework:</a:t>
            </a:r>
            <a:endParaRPr sz="1600"/>
          </a:p>
          <a:p>
            <a:pPr indent="-330200" lvl="0" marL="457200" rtl="0" algn="l">
              <a:spcBef>
                <a:spcPts val="1600"/>
              </a:spcBef>
              <a:spcAft>
                <a:spcPts val="0"/>
              </a:spcAft>
              <a:buSzPts val="1600"/>
              <a:buChar char="●"/>
            </a:pPr>
            <a:r>
              <a:rPr lang="en" sz="1600"/>
              <a:t>CSS 301 (Technical Writing)</a:t>
            </a:r>
            <a:endParaRPr sz="1600"/>
          </a:p>
          <a:p>
            <a:pPr indent="-330200" lvl="0" marL="457200" rtl="0" algn="l">
              <a:spcBef>
                <a:spcPts val="0"/>
              </a:spcBef>
              <a:spcAft>
                <a:spcPts val="0"/>
              </a:spcAft>
              <a:buSzPts val="1600"/>
              <a:buChar char="●"/>
            </a:pPr>
            <a:r>
              <a:rPr lang="en" sz="1600"/>
              <a:t>STMATH 300 (Foundations of Mathematics)</a:t>
            </a:r>
            <a:endParaRPr sz="1600"/>
          </a:p>
          <a:p>
            <a:pPr indent="-330200" lvl="0" marL="457200" rtl="0" algn="l">
              <a:spcBef>
                <a:spcPts val="0"/>
              </a:spcBef>
              <a:spcAft>
                <a:spcPts val="0"/>
              </a:spcAft>
              <a:buSzPts val="1600"/>
              <a:buChar char="●"/>
            </a:pPr>
            <a:r>
              <a:rPr lang="en" sz="1600"/>
              <a:t>CSS 343 (Data Structures &amp; Algorithms II)</a:t>
            </a:r>
            <a:endParaRPr sz="1600"/>
          </a:p>
          <a:p>
            <a:pPr indent="-330200" lvl="0" marL="457200" rtl="0" algn="l">
              <a:spcBef>
                <a:spcPts val="0"/>
              </a:spcBef>
              <a:spcAft>
                <a:spcPts val="0"/>
              </a:spcAft>
              <a:buSzPts val="1600"/>
              <a:buChar char="●"/>
            </a:pPr>
            <a:r>
              <a:rPr lang="en" sz="1600"/>
              <a:t>CSS 390 (Scripting Languages)</a:t>
            </a:r>
            <a:endParaRPr sz="1600"/>
          </a:p>
          <a:p>
            <a:pPr indent="0" lvl="0" marL="0" rtl="0" algn="l">
              <a:spcBef>
                <a:spcPts val="1600"/>
              </a:spcBef>
              <a:spcAft>
                <a:spcPts val="0"/>
              </a:spcAft>
              <a:buNone/>
            </a:pPr>
            <a:r>
              <a:rPr lang="en" sz="1600"/>
              <a:t>Coursework I wish I had taken:</a:t>
            </a:r>
            <a:endParaRPr sz="1600"/>
          </a:p>
          <a:p>
            <a:pPr indent="-330200" lvl="0" marL="457200" rtl="0" algn="l">
              <a:spcBef>
                <a:spcPts val="1600"/>
              </a:spcBef>
              <a:spcAft>
                <a:spcPts val="0"/>
              </a:spcAft>
              <a:buSzPts val="1600"/>
              <a:buChar char="●"/>
            </a:pPr>
            <a:r>
              <a:rPr lang="en" sz="1600"/>
              <a:t>CSS 427 (Embedded Systems)</a:t>
            </a:r>
            <a:endParaRPr sz="1600"/>
          </a:p>
          <a:p>
            <a:pPr indent="-330200" lvl="0" marL="457200" rtl="0" algn="l">
              <a:spcBef>
                <a:spcPts val="0"/>
              </a:spcBef>
              <a:spcAft>
                <a:spcPts val="0"/>
              </a:spcAft>
              <a:buSzPts val="1600"/>
              <a:buChar char="●"/>
            </a:pPr>
            <a:r>
              <a:rPr lang="en" sz="1600"/>
              <a:t>Advanced math courses</a:t>
            </a:r>
            <a:endParaRPr sz="1600"/>
          </a:p>
        </p:txBody>
      </p:sp>
      <p:pic>
        <p:nvPicPr>
          <p:cNvPr id="176" name="Google Shape;176;p26"/>
          <p:cNvPicPr preferRelativeResize="0"/>
          <p:nvPr/>
        </p:nvPicPr>
        <p:blipFill>
          <a:blip r:embed="rId3">
            <a:alphaModFix/>
          </a:blip>
          <a:stretch>
            <a:fillRect/>
          </a:stretch>
        </p:blipFill>
        <p:spPr>
          <a:xfrm>
            <a:off x="4644681" y="4101300"/>
            <a:ext cx="812125" cy="812125"/>
          </a:xfrm>
          <a:prstGeom prst="rect">
            <a:avLst/>
          </a:prstGeom>
          <a:noFill/>
          <a:ln>
            <a:noFill/>
          </a:ln>
        </p:spPr>
      </p:pic>
      <p:pic>
        <p:nvPicPr>
          <p:cNvPr id="177" name="Google Shape;177;p26"/>
          <p:cNvPicPr preferRelativeResize="0"/>
          <p:nvPr/>
        </p:nvPicPr>
        <p:blipFill>
          <a:blip r:embed="rId4">
            <a:alphaModFix/>
          </a:blip>
          <a:stretch>
            <a:fillRect/>
          </a:stretch>
        </p:blipFill>
        <p:spPr>
          <a:xfrm>
            <a:off x="5625650" y="4101300"/>
            <a:ext cx="722415" cy="812125"/>
          </a:xfrm>
          <a:prstGeom prst="rect">
            <a:avLst/>
          </a:prstGeom>
          <a:noFill/>
          <a:ln>
            <a:noFill/>
          </a:ln>
        </p:spPr>
      </p:pic>
      <p:pic>
        <p:nvPicPr>
          <p:cNvPr id="178" name="Google Shape;178;p26"/>
          <p:cNvPicPr preferRelativeResize="0"/>
          <p:nvPr/>
        </p:nvPicPr>
        <p:blipFill>
          <a:blip r:embed="rId5">
            <a:alphaModFix/>
          </a:blip>
          <a:stretch>
            <a:fillRect/>
          </a:stretch>
        </p:blipFill>
        <p:spPr>
          <a:xfrm>
            <a:off x="6516925" y="4101300"/>
            <a:ext cx="812125" cy="812125"/>
          </a:xfrm>
          <a:prstGeom prst="rect">
            <a:avLst/>
          </a:prstGeom>
          <a:noFill/>
          <a:ln>
            <a:noFill/>
          </a:ln>
        </p:spPr>
      </p:pic>
      <p:pic>
        <p:nvPicPr>
          <p:cNvPr id="179" name="Google Shape;179;p26"/>
          <p:cNvPicPr preferRelativeResize="0"/>
          <p:nvPr/>
        </p:nvPicPr>
        <p:blipFill>
          <a:blip r:embed="rId6">
            <a:alphaModFix/>
          </a:blip>
          <a:stretch>
            <a:fillRect/>
          </a:stretch>
        </p:blipFill>
        <p:spPr>
          <a:xfrm>
            <a:off x="7497900" y="4101300"/>
            <a:ext cx="1193482" cy="81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par>
                          <p:cTn fill="hold">
                            <p:stCondLst>
                              <p:cond delay="100"/>
                            </p:stCondLst>
                            <p:childTnLst>
                              <p:par>
                                <p:cTn fill="hold" nodeType="after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par>
                          <p:cTn fill="hold">
                            <p:stCondLst>
                              <p:cond delay="700"/>
                            </p:stCondLst>
                            <p:childTnLst>
                              <p:par>
                                <p:cTn fill="hold" nodeType="after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par>
                          <p:cTn fill="hold">
                            <p:stCondLst>
                              <p:cond delay="1200"/>
                            </p:stCondLst>
                            <p:childTnLst>
                              <p:par>
                                <p:cTn fill="hold" nodeType="after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Thanks</a:t>
            </a:r>
            <a:endParaRPr/>
          </a:p>
        </p:txBody>
      </p:sp>
      <p:sp>
        <p:nvSpPr>
          <p:cNvPr id="185" name="Google Shape;185;p2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Prof. Michael Stiber, UWB CSSE</a:t>
            </a:r>
            <a:endParaRPr sz="1900"/>
          </a:p>
          <a:p>
            <a:pPr indent="-349250" lvl="0" marL="457200" rtl="0" algn="l">
              <a:spcBef>
                <a:spcPts val="0"/>
              </a:spcBef>
              <a:spcAft>
                <a:spcPts val="0"/>
              </a:spcAft>
              <a:buSzPts val="1900"/>
              <a:buChar char="●"/>
            </a:pPr>
            <a:r>
              <a:rPr lang="en" sz="1900"/>
              <a:t>Prof. Casey Mann, UWB Mathematics</a:t>
            </a:r>
            <a:endParaRPr sz="1900"/>
          </a:p>
          <a:p>
            <a:pPr indent="-349250" lvl="0" marL="457200" rtl="0" algn="l">
              <a:spcBef>
                <a:spcPts val="0"/>
              </a:spcBef>
              <a:spcAft>
                <a:spcPts val="0"/>
              </a:spcAft>
              <a:buSzPts val="1900"/>
              <a:buChar char="●"/>
            </a:pPr>
            <a:r>
              <a:rPr lang="en" sz="1900"/>
              <a:t>Prof. Clark Musselman, UWB Mathematics</a:t>
            </a:r>
            <a:endParaRPr sz="1900"/>
          </a:p>
          <a:p>
            <a:pPr indent="-349250" lvl="0" marL="457200" rtl="0" algn="l">
              <a:spcBef>
                <a:spcPts val="0"/>
              </a:spcBef>
              <a:spcAft>
                <a:spcPts val="0"/>
              </a:spcAft>
              <a:buSzPts val="1900"/>
              <a:buChar char="●"/>
            </a:pPr>
            <a:r>
              <a:rPr lang="en" sz="1900"/>
              <a:t>Friends and Family: Ryan, Madeline, Lauren, Richard, Joyce, Elle, Emily, Drew</a:t>
            </a:r>
            <a:endParaRPr sz="1900"/>
          </a:p>
          <a:p>
            <a:pPr indent="0" lvl="0" marL="0" rtl="0" algn="l">
              <a:spcBef>
                <a:spcPts val="1600"/>
              </a:spcBef>
              <a:spcAft>
                <a:spcPts val="0"/>
              </a:spcAft>
              <a:buNone/>
            </a:pPr>
            <a:r>
              <a:rPr lang="en" sz="1900"/>
              <a:t>Code: </a:t>
            </a:r>
            <a:r>
              <a:rPr lang="en" sz="1900" u="sng">
                <a:solidFill>
                  <a:schemeClr val="accent5"/>
                </a:solidFill>
                <a:hlinkClick r:id="rId3"/>
              </a:rPr>
              <a:t>https://bit.ly/SwarmCode</a:t>
            </a:r>
            <a:endParaRPr sz="1900"/>
          </a:p>
          <a:p>
            <a:pPr indent="0" lvl="0" marL="0" rtl="0" algn="l">
              <a:spcBef>
                <a:spcPts val="1600"/>
              </a:spcBef>
              <a:spcAft>
                <a:spcPts val="1600"/>
              </a:spcAft>
              <a:buNone/>
            </a:pPr>
            <a:r>
              <a:rPr lang="en" sz="1900"/>
              <a:t>Demo: </a:t>
            </a:r>
            <a:r>
              <a:rPr lang="en" sz="1900" u="sng">
                <a:solidFill>
                  <a:schemeClr val="accent5"/>
                </a:solidFill>
                <a:hlinkClick r:id="rId4"/>
              </a:rPr>
              <a:t>https://bit.ly/SwarmZoom</a:t>
            </a:r>
            <a:r>
              <a:rPr lang="en" sz="1900"/>
              <a:t>  </a:t>
            </a:r>
            <a:endParaRPr sz="1900"/>
          </a:p>
        </p:txBody>
      </p:sp>
      <p:pic>
        <p:nvPicPr>
          <p:cNvPr id="186" name="Google Shape;186;p27"/>
          <p:cNvPicPr preferRelativeResize="0"/>
          <p:nvPr/>
        </p:nvPicPr>
        <p:blipFill>
          <a:blip r:embed="rId5">
            <a:alphaModFix/>
          </a:blip>
          <a:stretch>
            <a:fillRect/>
          </a:stretch>
        </p:blipFill>
        <p:spPr>
          <a:xfrm>
            <a:off x="311725" y="1815650"/>
            <a:ext cx="1828875" cy="1828875"/>
          </a:xfrm>
          <a:prstGeom prst="rect">
            <a:avLst/>
          </a:prstGeom>
          <a:noFill/>
          <a:ln>
            <a:noFill/>
          </a:ln>
        </p:spPr>
      </p:pic>
      <p:pic>
        <p:nvPicPr>
          <p:cNvPr id="187" name="Google Shape;187;p27"/>
          <p:cNvPicPr preferRelativeResize="0"/>
          <p:nvPr/>
        </p:nvPicPr>
        <p:blipFill>
          <a:blip r:embed="rId6">
            <a:alphaModFix/>
          </a:blip>
          <a:stretch>
            <a:fillRect/>
          </a:stretch>
        </p:blipFill>
        <p:spPr>
          <a:xfrm>
            <a:off x="8212850" y="3362150"/>
            <a:ext cx="445825" cy="445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Biological Systems</a:t>
            </a:r>
            <a:endParaRPr/>
          </a:p>
        </p:txBody>
      </p:sp>
      <p:pic>
        <p:nvPicPr>
          <p:cNvPr id="71" name="Google Shape;71;p14"/>
          <p:cNvPicPr preferRelativeResize="0"/>
          <p:nvPr/>
        </p:nvPicPr>
        <p:blipFill rotWithShape="1">
          <a:blip r:embed="rId3">
            <a:alphaModFix/>
          </a:blip>
          <a:srcRect b="52987" l="0" r="45498" t="0"/>
          <a:stretch/>
        </p:blipFill>
        <p:spPr>
          <a:xfrm>
            <a:off x="378075" y="2071425"/>
            <a:ext cx="3993292" cy="2165188"/>
          </a:xfrm>
          <a:prstGeom prst="rect">
            <a:avLst/>
          </a:prstGeom>
          <a:noFill/>
          <a:ln>
            <a:noFill/>
          </a:ln>
        </p:spPr>
      </p:pic>
      <p:pic>
        <p:nvPicPr>
          <p:cNvPr id="72" name="Google Shape;72;p14"/>
          <p:cNvPicPr preferRelativeResize="0"/>
          <p:nvPr/>
        </p:nvPicPr>
        <p:blipFill rotWithShape="1">
          <a:blip r:embed="rId4">
            <a:alphaModFix/>
          </a:blip>
          <a:srcRect b="52885" l="54266" r="0" t="0"/>
          <a:stretch/>
        </p:blipFill>
        <p:spPr>
          <a:xfrm>
            <a:off x="5129775" y="1995225"/>
            <a:ext cx="3826925" cy="2478175"/>
          </a:xfrm>
          <a:prstGeom prst="rect">
            <a:avLst/>
          </a:prstGeom>
          <a:noFill/>
          <a:ln>
            <a:noFill/>
          </a:ln>
        </p:spPr>
      </p:pic>
      <p:sp>
        <p:nvSpPr>
          <p:cNvPr id="73" name="Google Shape;73;p14"/>
          <p:cNvSpPr txBox="1"/>
          <p:nvPr/>
        </p:nvSpPr>
        <p:spPr>
          <a:xfrm>
            <a:off x="8147300" y="246900"/>
            <a:ext cx="233100" cy="1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4" name="Google Shape;74;p14"/>
          <p:cNvSpPr txBox="1"/>
          <p:nvPr/>
        </p:nvSpPr>
        <p:spPr>
          <a:xfrm>
            <a:off x="378075" y="1521225"/>
            <a:ext cx="84543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2"/>
                </a:solidFill>
                <a:latin typeface="Roboto"/>
                <a:ea typeface="Roboto"/>
                <a:cs typeface="Roboto"/>
                <a:sym typeface="Roboto"/>
              </a:rPr>
              <a:t>Peptide amphiphile molecule and assembled nanotube.</a:t>
            </a:r>
            <a:endParaRPr i="1">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5"/>
          <p:cNvPicPr preferRelativeResize="0"/>
          <p:nvPr/>
        </p:nvPicPr>
        <p:blipFill rotWithShape="1">
          <a:blip r:embed="rId3">
            <a:alphaModFix/>
          </a:blip>
          <a:srcRect b="43078" l="10160" r="55397" t="0"/>
          <a:stretch/>
        </p:blipFill>
        <p:spPr>
          <a:xfrm>
            <a:off x="4483550" y="1499975"/>
            <a:ext cx="2341525" cy="1956574"/>
          </a:xfrm>
          <a:prstGeom prst="rect">
            <a:avLst/>
          </a:prstGeom>
          <a:noFill/>
          <a:ln>
            <a:noFill/>
          </a:ln>
        </p:spPr>
      </p:pic>
      <p:sp>
        <p:nvSpPr>
          <p:cNvPr id="80" name="Google Shape;80;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Robotic Systems</a:t>
            </a:r>
            <a:endParaRPr/>
          </a:p>
        </p:txBody>
      </p:sp>
      <p:pic>
        <p:nvPicPr>
          <p:cNvPr id="81" name="Google Shape;81;p15"/>
          <p:cNvPicPr preferRelativeResize="0"/>
          <p:nvPr/>
        </p:nvPicPr>
        <p:blipFill rotWithShape="1">
          <a:blip r:embed="rId3">
            <a:alphaModFix/>
          </a:blip>
          <a:srcRect b="43078" l="43862" r="11076" t="0"/>
          <a:stretch/>
        </p:blipFill>
        <p:spPr>
          <a:xfrm>
            <a:off x="4621875" y="3380775"/>
            <a:ext cx="2085700" cy="1332094"/>
          </a:xfrm>
          <a:prstGeom prst="rect">
            <a:avLst/>
          </a:prstGeom>
          <a:noFill/>
          <a:ln>
            <a:noFill/>
          </a:ln>
        </p:spPr>
      </p:pic>
      <p:sp>
        <p:nvSpPr>
          <p:cNvPr id="82" name="Google Shape;82;p15"/>
          <p:cNvSpPr txBox="1"/>
          <p:nvPr/>
        </p:nvSpPr>
        <p:spPr>
          <a:xfrm>
            <a:off x="5230375" y="317000"/>
            <a:ext cx="341400" cy="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descr="The first thousand-robot flash mob has assembled at Harvard University. Learn more at http://hvrd.me/Af6qB." id="83" name="Google Shape;83;p15" title="Programmable self-assembly in a thousand-robot swarm">
            <a:hlinkClick r:id="rId4"/>
          </p:cNvPr>
          <p:cNvPicPr preferRelativeResize="0"/>
          <p:nvPr/>
        </p:nvPicPr>
        <p:blipFill>
          <a:blip r:embed="rId5">
            <a:alphaModFix/>
          </a:blip>
          <a:stretch>
            <a:fillRect/>
          </a:stretch>
        </p:blipFill>
        <p:spPr>
          <a:xfrm>
            <a:off x="263650" y="1625650"/>
            <a:ext cx="4259556" cy="3194675"/>
          </a:xfrm>
          <a:prstGeom prst="rect">
            <a:avLst/>
          </a:prstGeom>
          <a:noFill/>
          <a:ln>
            <a:noFill/>
          </a:ln>
        </p:spPr>
      </p:pic>
      <p:pic>
        <p:nvPicPr>
          <p:cNvPr id="84" name="Google Shape;84;p15"/>
          <p:cNvPicPr preferRelativeResize="0"/>
          <p:nvPr/>
        </p:nvPicPr>
        <p:blipFill>
          <a:blip r:embed="rId6">
            <a:alphaModFix/>
          </a:blip>
          <a:stretch>
            <a:fillRect/>
          </a:stretch>
        </p:blipFill>
        <p:spPr>
          <a:xfrm>
            <a:off x="6825075" y="2469100"/>
            <a:ext cx="2159651" cy="14397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b="0" l="0" r="5775" t="5186"/>
          <a:stretch/>
        </p:blipFill>
        <p:spPr>
          <a:xfrm>
            <a:off x="1506248" y="2909300"/>
            <a:ext cx="2170700" cy="1735075"/>
          </a:xfrm>
          <a:prstGeom prst="rect">
            <a:avLst/>
          </a:prstGeom>
          <a:noFill/>
          <a:ln>
            <a:noFill/>
          </a:ln>
        </p:spPr>
      </p:pic>
      <p:sp>
        <p:nvSpPr>
          <p:cNvPr id="90" name="Google Shape;90;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Focus</a:t>
            </a:r>
            <a:endParaRPr/>
          </a:p>
        </p:txBody>
      </p:sp>
      <p:pic>
        <p:nvPicPr>
          <p:cNvPr id="91" name="Google Shape;91;p16"/>
          <p:cNvPicPr preferRelativeResize="0"/>
          <p:nvPr/>
        </p:nvPicPr>
        <p:blipFill>
          <a:blip r:embed="rId4">
            <a:alphaModFix/>
          </a:blip>
          <a:stretch>
            <a:fillRect/>
          </a:stretch>
        </p:blipFill>
        <p:spPr>
          <a:xfrm>
            <a:off x="543275" y="1694050"/>
            <a:ext cx="1301298" cy="1735075"/>
          </a:xfrm>
          <a:prstGeom prst="rect">
            <a:avLst/>
          </a:prstGeom>
          <a:noFill/>
          <a:ln>
            <a:noFill/>
          </a:ln>
        </p:spPr>
      </p:pic>
      <p:pic>
        <p:nvPicPr>
          <p:cNvPr id="92" name="Google Shape;92;p16"/>
          <p:cNvPicPr preferRelativeResize="0"/>
          <p:nvPr/>
        </p:nvPicPr>
        <p:blipFill>
          <a:blip r:embed="rId5">
            <a:alphaModFix/>
          </a:blip>
          <a:stretch>
            <a:fillRect/>
          </a:stretch>
        </p:blipFill>
        <p:spPr>
          <a:xfrm>
            <a:off x="3793774" y="1597225"/>
            <a:ext cx="2272575" cy="1556800"/>
          </a:xfrm>
          <a:prstGeom prst="rect">
            <a:avLst/>
          </a:prstGeom>
          <a:noFill/>
          <a:ln>
            <a:noFill/>
          </a:ln>
        </p:spPr>
      </p:pic>
      <p:pic>
        <p:nvPicPr>
          <p:cNvPr id="93" name="Google Shape;93;p16"/>
          <p:cNvPicPr preferRelativeResize="0"/>
          <p:nvPr/>
        </p:nvPicPr>
        <p:blipFill>
          <a:blip r:embed="rId6">
            <a:alphaModFix/>
          </a:blip>
          <a:stretch>
            <a:fillRect/>
          </a:stretch>
        </p:blipFill>
        <p:spPr>
          <a:xfrm>
            <a:off x="6874275" y="3351034"/>
            <a:ext cx="2170701" cy="1592415"/>
          </a:xfrm>
          <a:prstGeom prst="rect">
            <a:avLst/>
          </a:prstGeom>
          <a:noFill/>
          <a:ln>
            <a:noFill/>
          </a:ln>
        </p:spPr>
      </p:pic>
      <p:cxnSp>
        <p:nvCxnSpPr>
          <p:cNvPr id="94" name="Google Shape;94;p16"/>
          <p:cNvCxnSpPr/>
          <p:nvPr/>
        </p:nvCxnSpPr>
        <p:spPr>
          <a:xfrm>
            <a:off x="6190875" y="3166600"/>
            <a:ext cx="836100" cy="409200"/>
          </a:xfrm>
          <a:prstGeom prst="straightConnector1">
            <a:avLst/>
          </a:prstGeom>
          <a:noFill/>
          <a:ln cap="flat" cmpd="sng" w="38100">
            <a:solidFill>
              <a:schemeClr val="dk2"/>
            </a:solidFill>
            <a:prstDash val="solid"/>
            <a:round/>
            <a:headEnd len="med" w="med" type="none"/>
            <a:tailEnd len="med" w="med" type="triangle"/>
          </a:ln>
        </p:spPr>
      </p:cxnSp>
      <p:pic>
        <p:nvPicPr>
          <p:cNvPr id="95" name="Google Shape;95;p16"/>
          <p:cNvPicPr preferRelativeResize="0"/>
          <p:nvPr/>
        </p:nvPicPr>
        <p:blipFill>
          <a:blip r:embed="rId7">
            <a:alphaModFix/>
          </a:blip>
          <a:stretch>
            <a:fillRect/>
          </a:stretch>
        </p:blipFill>
        <p:spPr>
          <a:xfrm>
            <a:off x="6361101" y="2190550"/>
            <a:ext cx="976051" cy="976051"/>
          </a:xfrm>
          <a:prstGeom prst="rect">
            <a:avLst/>
          </a:prstGeom>
          <a:noFill/>
          <a:ln>
            <a:noFill/>
          </a:ln>
        </p:spPr>
      </p:pic>
      <p:pic>
        <p:nvPicPr>
          <p:cNvPr id="96" name="Google Shape;96;p16"/>
          <p:cNvPicPr preferRelativeResize="0"/>
          <p:nvPr/>
        </p:nvPicPr>
        <p:blipFill>
          <a:blip r:embed="rId8">
            <a:alphaModFix/>
          </a:blip>
          <a:stretch>
            <a:fillRect/>
          </a:stretch>
        </p:blipFill>
        <p:spPr>
          <a:xfrm>
            <a:off x="4509550" y="1597225"/>
            <a:ext cx="1556800" cy="1556800"/>
          </a:xfrm>
          <a:prstGeom prst="rect">
            <a:avLst/>
          </a:prstGeom>
          <a:noFill/>
          <a:ln>
            <a:noFill/>
          </a:ln>
        </p:spPr>
      </p:pic>
      <p:pic>
        <p:nvPicPr>
          <p:cNvPr id="97" name="Google Shape;97;p16"/>
          <p:cNvPicPr preferRelativeResize="0"/>
          <p:nvPr/>
        </p:nvPicPr>
        <p:blipFill>
          <a:blip r:embed="rId9">
            <a:alphaModFix/>
          </a:blip>
          <a:stretch>
            <a:fillRect/>
          </a:stretch>
        </p:blipFill>
        <p:spPr>
          <a:xfrm>
            <a:off x="4497212" y="1618501"/>
            <a:ext cx="1556800" cy="22725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Goals</a:t>
            </a:r>
            <a:endParaRPr/>
          </a:p>
        </p:txBody>
      </p:sp>
      <p:sp>
        <p:nvSpPr>
          <p:cNvPr id="103" name="Google Shape;103;p1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1600"/>
              </a:spcBef>
              <a:spcAft>
                <a:spcPts val="0"/>
              </a:spcAft>
              <a:buSzPts val="1800"/>
              <a:buAutoNum type="arabicPeriod"/>
            </a:pPr>
            <a:r>
              <a:rPr lang="en" sz="1800"/>
              <a:t>Generate rule set for a target graph</a:t>
            </a:r>
            <a:endParaRPr sz="1800"/>
          </a:p>
          <a:p>
            <a:pPr indent="0" lvl="0" marL="0" rtl="0" algn="l">
              <a:spcBef>
                <a:spcPts val="1600"/>
              </a:spcBef>
              <a:spcAft>
                <a:spcPts val="0"/>
              </a:spcAft>
              <a:buNone/>
            </a:pPr>
            <a:r>
              <a:t/>
            </a:r>
            <a:endParaRPr sz="1800"/>
          </a:p>
          <a:p>
            <a:pPr indent="-342900" lvl="0" marL="457200" rtl="0" algn="l">
              <a:spcBef>
                <a:spcPts val="0"/>
              </a:spcBef>
              <a:spcAft>
                <a:spcPts val="0"/>
              </a:spcAft>
              <a:buSzPts val="1800"/>
              <a:buAutoNum type="arabicPeriod"/>
            </a:pPr>
            <a:r>
              <a:rPr lang="en" sz="1800"/>
              <a:t>Produce Arduino sketches which enforce assembly rules in a system</a:t>
            </a:r>
            <a:endParaRPr sz="1800"/>
          </a:p>
          <a:p>
            <a:pPr indent="0" lvl="0" marL="0" rtl="0" algn="l">
              <a:spcBef>
                <a:spcPts val="1600"/>
              </a:spcBef>
              <a:spcAft>
                <a:spcPts val="0"/>
              </a:spcAft>
              <a:buNone/>
            </a:pPr>
            <a:r>
              <a:t/>
            </a:r>
            <a:endParaRPr sz="1800"/>
          </a:p>
          <a:p>
            <a:pPr indent="-342900" lvl="0" marL="457200" rtl="0" algn="l">
              <a:spcBef>
                <a:spcPts val="0"/>
              </a:spcBef>
              <a:spcAft>
                <a:spcPts val="0"/>
              </a:spcAft>
              <a:buSzPts val="1800"/>
              <a:buAutoNum type="arabicPeriod"/>
            </a:pPr>
            <a:r>
              <a:rPr lang="en" sz="1800"/>
              <a:t>Demonstrate with Arduinos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Grammars in 30 Seconds</a:t>
            </a:r>
            <a:endParaRPr/>
          </a:p>
        </p:txBody>
      </p:sp>
      <p:pic>
        <p:nvPicPr>
          <p:cNvPr id="109" name="Google Shape;109;p18"/>
          <p:cNvPicPr preferRelativeResize="0"/>
          <p:nvPr/>
        </p:nvPicPr>
        <p:blipFill>
          <a:blip r:embed="rId3">
            <a:alphaModFix/>
          </a:blip>
          <a:stretch>
            <a:fillRect/>
          </a:stretch>
        </p:blipFill>
        <p:spPr>
          <a:xfrm>
            <a:off x="311725" y="1655100"/>
            <a:ext cx="2178850" cy="1492600"/>
          </a:xfrm>
          <a:prstGeom prst="rect">
            <a:avLst/>
          </a:prstGeom>
          <a:noFill/>
          <a:ln>
            <a:noFill/>
          </a:ln>
        </p:spPr>
      </p:pic>
      <p:pic>
        <p:nvPicPr>
          <p:cNvPr id="110" name="Google Shape;110;p18"/>
          <p:cNvPicPr preferRelativeResize="0"/>
          <p:nvPr/>
        </p:nvPicPr>
        <p:blipFill>
          <a:blip r:embed="rId4">
            <a:alphaModFix/>
          </a:blip>
          <a:stretch>
            <a:fillRect/>
          </a:stretch>
        </p:blipFill>
        <p:spPr>
          <a:xfrm>
            <a:off x="311722" y="3429600"/>
            <a:ext cx="2178853" cy="1492600"/>
          </a:xfrm>
          <a:prstGeom prst="rect">
            <a:avLst/>
          </a:prstGeom>
          <a:noFill/>
          <a:ln>
            <a:noFill/>
          </a:ln>
        </p:spPr>
      </p:pic>
      <p:pic>
        <p:nvPicPr>
          <p:cNvPr id="111" name="Google Shape;111;p18"/>
          <p:cNvPicPr preferRelativeResize="0"/>
          <p:nvPr/>
        </p:nvPicPr>
        <p:blipFill>
          <a:blip r:embed="rId5">
            <a:alphaModFix/>
          </a:blip>
          <a:stretch>
            <a:fillRect/>
          </a:stretch>
        </p:blipFill>
        <p:spPr>
          <a:xfrm>
            <a:off x="3514675" y="1970825"/>
            <a:ext cx="4486275" cy="2581275"/>
          </a:xfrm>
          <a:prstGeom prst="rect">
            <a:avLst/>
          </a:prstGeom>
          <a:noFill/>
          <a:ln>
            <a:noFill/>
          </a:ln>
        </p:spPr>
      </p:pic>
      <p:pic>
        <p:nvPicPr>
          <p:cNvPr id="112" name="Google Shape;112;p18"/>
          <p:cNvPicPr preferRelativeResize="0"/>
          <p:nvPr/>
        </p:nvPicPr>
        <p:blipFill>
          <a:blip r:embed="rId6">
            <a:alphaModFix/>
          </a:blip>
          <a:stretch>
            <a:fillRect/>
          </a:stretch>
        </p:blipFill>
        <p:spPr>
          <a:xfrm>
            <a:off x="3628138" y="2144775"/>
            <a:ext cx="4581525" cy="257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Adaption</a:t>
            </a:r>
            <a:endParaRPr/>
          </a:p>
        </p:txBody>
      </p:sp>
      <p:sp>
        <p:nvSpPr>
          <p:cNvPr id="118" name="Google Shape;118;p19"/>
          <p:cNvSpPr txBox="1"/>
          <p:nvPr>
            <p:ph idx="1" type="body"/>
          </p:nvPr>
        </p:nvSpPr>
        <p:spPr>
          <a:xfrm>
            <a:off x="3834100" y="2092725"/>
            <a:ext cx="5106000" cy="22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Problems reproducing expected graph grammars:</a:t>
            </a:r>
            <a:endParaRPr sz="1600"/>
          </a:p>
          <a:p>
            <a:pPr indent="-330200" lvl="0" marL="457200" rtl="0" algn="l">
              <a:spcBef>
                <a:spcPts val="1600"/>
              </a:spcBef>
              <a:spcAft>
                <a:spcPts val="0"/>
              </a:spcAft>
              <a:buSzPts val="1600"/>
              <a:buChar char="●"/>
            </a:pPr>
            <a:r>
              <a:rPr lang="en" sz="1600"/>
              <a:t>Repeated rules</a:t>
            </a:r>
            <a:endParaRPr sz="1600"/>
          </a:p>
          <a:p>
            <a:pPr indent="-330200" lvl="0" marL="457200" rtl="0" algn="l">
              <a:spcBef>
                <a:spcPts val="0"/>
              </a:spcBef>
              <a:spcAft>
                <a:spcPts val="0"/>
              </a:spcAft>
              <a:buSzPts val="1600"/>
              <a:buChar char="●"/>
            </a:pPr>
            <a:r>
              <a:rPr lang="en" sz="1600"/>
              <a:t>Non-deterministic system state</a:t>
            </a:r>
            <a:endParaRPr sz="1600"/>
          </a:p>
          <a:p>
            <a:pPr indent="-330200" lvl="0" marL="457200" rtl="0" algn="l">
              <a:spcBef>
                <a:spcPts val="0"/>
              </a:spcBef>
              <a:spcAft>
                <a:spcPts val="0"/>
              </a:spcAft>
              <a:buSzPts val="1600"/>
              <a:buChar char="●"/>
            </a:pPr>
            <a:r>
              <a:rPr lang="en" sz="1600"/>
              <a:t>Inconsistent properties in rulesets</a:t>
            </a:r>
            <a:endParaRPr sz="1600"/>
          </a:p>
          <a:p>
            <a:pPr indent="0" lvl="0" marL="0" rtl="0" algn="l">
              <a:spcBef>
                <a:spcPts val="1600"/>
              </a:spcBef>
              <a:spcAft>
                <a:spcPts val="1600"/>
              </a:spcAft>
              <a:buNone/>
            </a:pPr>
            <a:r>
              <a:rPr lang="en" sz="1600"/>
              <a:t>Solution: invent a different algorithm!</a:t>
            </a:r>
            <a:endParaRPr sz="1600"/>
          </a:p>
        </p:txBody>
      </p:sp>
      <p:pic>
        <p:nvPicPr>
          <p:cNvPr id="119" name="Google Shape;119;p19"/>
          <p:cNvPicPr preferRelativeResize="0"/>
          <p:nvPr/>
        </p:nvPicPr>
        <p:blipFill>
          <a:blip r:embed="rId3">
            <a:alphaModFix/>
          </a:blip>
          <a:stretch>
            <a:fillRect/>
          </a:stretch>
        </p:blipFill>
        <p:spPr>
          <a:xfrm>
            <a:off x="311725" y="1716000"/>
            <a:ext cx="3267876" cy="296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 naively thought I would be creating a rule generation system which behaves like this...</a:t>
            </a:r>
            <a:endParaRPr/>
          </a:p>
        </p:txBody>
      </p:sp>
      <p:pic>
        <p:nvPicPr>
          <p:cNvPr id="125" name="Google Shape;125;p20"/>
          <p:cNvPicPr preferRelativeResize="0"/>
          <p:nvPr/>
        </p:nvPicPr>
        <p:blipFill>
          <a:blip r:embed="rId3">
            <a:alphaModFix/>
          </a:blip>
          <a:stretch>
            <a:fillRect/>
          </a:stretch>
        </p:blipFill>
        <p:spPr>
          <a:xfrm>
            <a:off x="972313" y="173750"/>
            <a:ext cx="7199374" cy="4055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1"/>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...but the rule generation system I created behaves like this.</a:t>
            </a:r>
            <a:endParaRPr/>
          </a:p>
        </p:txBody>
      </p:sp>
      <p:pic>
        <p:nvPicPr>
          <p:cNvPr id="131" name="Google Shape;131;p21"/>
          <p:cNvPicPr preferRelativeResize="0"/>
          <p:nvPr/>
        </p:nvPicPr>
        <p:blipFill>
          <a:blip r:embed="rId3">
            <a:alphaModFix/>
          </a:blip>
          <a:stretch>
            <a:fillRect/>
          </a:stretch>
        </p:blipFill>
        <p:spPr>
          <a:xfrm>
            <a:off x="982025" y="166100"/>
            <a:ext cx="7179949" cy="404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